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bold.fntdata"/><Relationship Id="rId14" Type="http://schemas.openxmlformats.org/officeDocument/2006/relationships/slide" Target="slides/slide9.xml"/><Relationship Id="rId36" Type="http://schemas.openxmlformats.org/officeDocument/2006/relationships/font" Target="fonts/Robot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61034168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61034168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60d167b05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60d167b05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60d167b05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60d167b05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612735e5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612735e5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612735e58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612735e58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60d167b05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60d167b05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60d167b05_3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60d167b05_3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612735e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612735e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60d167b05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60d167b05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60d167b05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60d167b05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60d167b05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60d167b05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60d167b0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60d167b0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60d167b05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60d167b05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61034168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61034168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Density of each feature, by cancer type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fractal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612735e5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612735e5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60d167b05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60d167b05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60d167b05_3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760d167b05_3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60d167b05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60d167b05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760d167b05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760d167b05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760d167b05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760d167b05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60d167b05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60d167b05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60d167b05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60d167b05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60d167b05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60d167b0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60d167b05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60d167b05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60d167b05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60d167b0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60d167b05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60d167b05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Correlation between the 30 features in our data</a:t>
            </a:r>
            <a:endParaRPr sz="12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Mean, se and worst of each feature are co related. </a:t>
            </a:r>
            <a:endParaRPr sz="12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No correlation b/w smoothness and area, peri, radius</a:t>
            </a:r>
            <a:endParaRPr sz="12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60d167b0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60d167b0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Perimeter and Area are highly correlated with radius.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Compactness, concavity and number of concave points are highly correlated.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Fractal, not correlated with area, perimeter, mean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Smoothness, symettry,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No correlation bw smoothness and texture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60d167b05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60d167b05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60d167b05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60d167b05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towardsdatascience.com/understanding-random-forest-58381e0602d2" TargetMode="External"/><Relationship Id="rId4" Type="http://schemas.openxmlformats.org/officeDocument/2006/relationships/hyperlink" Target="https://towardsdatascience.com/decision-tree-classification-de64fc4d5aac" TargetMode="External"/><Relationship Id="rId5" Type="http://schemas.openxmlformats.org/officeDocument/2006/relationships/hyperlink" Target="http://www.sthda.com/english/articles/31-principal-component-methods-in-r-practical-guide/112-pca-principal-component-analysis-essentials/" TargetMode="External"/><Relationship Id="rId6" Type="http://schemas.openxmlformats.org/officeDocument/2006/relationships/hyperlink" Target="https://support.minitab.com/en-us/minitab-express/1/help-and-how-to/modeling-statistics/regression/how-to/binary-logistic-regression/interpret-the-results/all-statistics-and-graphs/coefficients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174450" y="1038275"/>
            <a:ext cx="8795100" cy="10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Stat- 581 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Probability and Statistical Inference for Data science</a:t>
            </a:r>
            <a:endParaRPr sz="30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Team Members: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Keya Desai (kd706)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Prakruti Joshi (phj15)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Twisha Naik (tn268)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2200" y="238225"/>
            <a:ext cx="6196627" cy="440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/>
        </p:nvSpPr>
        <p:spPr>
          <a:xfrm>
            <a:off x="0" y="0"/>
            <a:ext cx="25212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Interpretation of </a:t>
            </a:r>
            <a:r>
              <a:rPr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PCA result</a:t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242600" y="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PCA on mean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the features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9150" y="0"/>
            <a:ext cx="47857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 rotWithShape="1">
          <a:blip r:embed="rId4">
            <a:alphaModFix/>
          </a:blip>
          <a:srcRect b="24454" l="0" r="0" t="0"/>
          <a:stretch/>
        </p:blipFill>
        <p:spPr>
          <a:xfrm>
            <a:off x="38625" y="3961925"/>
            <a:ext cx="7496250" cy="92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methods</a:t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Logistic regression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Naive Bayes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Decision trees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Random forest 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r>
              <a:rPr lang="en"/>
              <a:t> of classification methods</a:t>
            </a:r>
            <a:endParaRPr/>
          </a:p>
        </p:txBody>
      </p:sp>
      <p:pic>
        <p:nvPicPr>
          <p:cNvPr id="163" name="Google Shape;16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375" y="1351725"/>
            <a:ext cx="4095750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5"/>
          <p:cNvSpPr txBox="1"/>
          <p:nvPr/>
        </p:nvSpPr>
        <p:spPr>
          <a:xfrm>
            <a:off x="5221300" y="1409050"/>
            <a:ext cx="3611100" cy="184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Accuracy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: Ratio of correct predictions and total predictions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Accuracy = (TN + TP)/ (TN + FP + FN + TP)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Precision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: Positive Predictive Value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Precision =  TP/ (TP+  FP)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Recall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: True Positive Rate or Sensitivity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Recall = TP/ (TP + FN)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- Train and Test details</a:t>
            </a:r>
            <a:endParaRPr/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the results in the upcoming section are computed on the test data after training the model using the training data. We have split the data into train-test data in the ratio of 90%-10%.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Training samples = 512 (90% of the total data)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Testing  samples = 57 (10% of the total data)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Also, we have made sure that both training and test have almost equal samples of benign and malignant tumor.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Logistic Regression</a:t>
            </a:r>
            <a:endParaRPr/>
          </a:p>
        </p:txBody>
      </p:sp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311700" y="1229875"/>
            <a:ext cx="53418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logistic curve is the common ‘S’ shape which takes any real value (-∞ to ∞) and yields output between 0 and 1 depicting the probabilities of belonging to a particular class.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Logistic regression splits the feature space linearly.</a:t>
            </a:r>
            <a:endParaRPr/>
          </a:p>
        </p:txBody>
      </p:sp>
      <p:pic>
        <p:nvPicPr>
          <p:cNvPr id="177" name="Google Shape;17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4825" y="1017800"/>
            <a:ext cx="3277025" cy="26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221513" y="2955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83" name="Google Shape;183;p28"/>
          <p:cNvPicPr preferRelativeResize="0"/>
          <p:nvPr/>
        </p:nvPicPr>
        <p:blipFill rotWithShape="1">
          <a:blip r:embed="rId3">
            <a:alphaModFix/>
          </a:blip>
          <a:srcRect b="245919" l="0" r="0" t="-245919"/>
          <a:stretch/>
        </p:blipFill>
        <p:spPr>
          <a:xfrm>
            <a:off x="3777975" y="562400"/>
            <a:ext cx="32004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8"/>
          <p:cNvSpPr txBox="1"/>
          <p:nvPr/>
        </p:nvSpPr>
        <p:spPr>
          <a:xfrm>
            <a:off x="0" y="3284925"/>
            <a:ext cx="3000000" cy="19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7450" y="1571400"/>
            <a:ext cx="6733676" cy="299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 txBox="1"/>
          <p:nvPr/>
        </p:nvSpPr>
        <p:spPr>
          <a:xfrm>
            <a:off x="425825" y="961950"/>
            <a:ext cx="84606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Coefficient table for logistic regression after feature reduction</a:t>
            </a:r>
            <a:endParaRPr sz="2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539025" y="131512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9"/>
          <p:cNvSpPr txBox="1"/>
          <p:nvPr/>
        </p:nvSpPr>
        <p:spPr>
          <a:xfrm>
            <a:off x="665550" y="3077025"/>
            <a:ext cx="55128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Accuracy: 0.8772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Precision: 0.9287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Recall: 0.6842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4" name="Google Shape;194;p29"/>
          <p:cNvPicPr preferRelativeResize="0"/>
          <p:nvPr/>
        </p:nvPicPr>
        <p:blipFill rotWithShape="1">
          <a:blip r:embed="rId3">
            <a:alphaModFix/>
          </a:blip>
          <a:srcRect b="32784" l="23003" r="13853" t="44610"/>
          <a:stretch/>
        </p:blipFill>
        <p:spPr>
          <a:xfrm>
            <a:off x="534900" y="1315125"/>
            <a:ext cx="7263773" cy="176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Naive Bayes</a:t>
            </a:r>
            <a:endParaRPr/>
          </a:p>
        </p:txBody>
      </p:sp>
      <p:sp>
        <p:nvSpPr>
          <p:cNvPr id="200" name="Google Shape;200;p30"/>
          <p:cNvSpPr txBox="1"/>
          <p:nvPr>
            <p:ph idx="1" type="body"/>
          </p:nvPr>
        </p:nvSpPr>
        <p:spPr>
          <a:xfrm>
            <a:off x="311700" y="1229875"/>
            <a:ext cx="4823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Classifier based on the Bayes theorem.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Assumption: All the features are independent of one another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Evaluate the posterior probability estimation for each class c, and select the class which has the maximum posterior probability</a:t>
            </a: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1" name="Google Shape;2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5075" y="1229863"/>
            <a:ext cx="3562350" cy="187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/>
          <p:nvPr/>
        </p:nvSpPr>
        <p:spPr>
          <a:xfrm>
            <a:off x="619900" y="2712300"/>
            <a:ext cx="29781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Accuracy = 0.947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Precision = 0.928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Recall = 0.866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619900" y="553225"/>
            <a:ext cx="40308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31"/>
          <p:cNvSpPr txBox="1"/>
          <p:nvPr/>
        </p:nvSpPr>
        <p:spPr>
          <a:xfrm>
            <a:off x="619900" y="1122150"/>
            <a:ext cx="3380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Confusion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Matrix: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29613" l="23042" r="12466" t="48836"/>
          <a:stretch/>
        </p:blipFill>
        <p:spPr>
          <a:xfrm>
            <a:off x="1015600" y="1727600"/>
            <a:ext cx="6694426" cy="135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Goal</a:t>
            </a:r>
            <a:endParaRPr sz="3600"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466800" y="1229875"/>
            <a:ext cx="79962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Classify whether a given tumor (breast mass) is </a:t>
            </a:r>
            <a:r>
              <a:rPr lang="en" sz="2400"/>
              <a:t>malignant (cancerous) or benign (non-cancerous) based on different properties of the tumor.</a:t>
            </a:r>
            <a:endParaRPr sz="2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Decision Trees</a:t>
            </a:r>
            <a:endParaRPr/>
          </a:p>
        </p:txBody>
      </p:sp>
      <p:sp>
        <p:nvSpPr>
          <p:cNvPr id="215" name="Google Shape;215;p3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data is continuously split based according to a certain parameter.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splitting is done repetitively until the classes are pure i.e. the elements in the class belong to a single class.</a:t>
            </a:r>
            <a:endParaRPr sz="2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3"/>
          <p:cNvPicPr preferRelativeResize="0"/>
          <p:nvPr/>
        </p:nvPicPr>
        <p:blipFill rotWithShape="1">
          <a:blip r:embed="rId3">
            <a:alphaModFix/>
          </a:blip>
          <a:srcRect b="7279" l="3527" r="1649" t="4800"/>
          <a:stretch/>
        </p:blipFill>
        <p:spPr>
          <a:xfrm>
            <a:off x="2548225" y="215613"/>
            <a:ext cx="6595775" cy="4876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3"/>
          <p:cNvSpPr txBox="1"/>
          <p:nvPr/>
        </p:nvSpPr>
        <p:spPr>
          <a:xfrm>
            <a:off x="232450" y="2814125"/>
            <a:ext cx="2315700" cy="15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2" name="Google Shape;222;p33"/>
          <p:cNvSpPr txBox="1"/>
          <p:nvPr/>
        </p:nvSpPr>
        <p:spPr>
          <a:xfrm>
            <a:off x="232450" y="337125"/>
            <a:ext cx="2369700" cy="58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33"/>
          <p:cNvSpPr txBox="1"/>
          <p:nvPr/>
        </p:nvSpPr>
        <p:spPr>
          <a:xfrm>
            <a:off x="232450" y="1076813"/>
            <a:ext cx="2706600" cy="58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Generated Decision tree: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484100" y="0"/>
            <a:ext cx="7999500" cy="5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wise density of the features</a:t>
            </a:r>
            <a:endParaRPr/>
          </a:p>
        </p:txBody>
      </p:sp>
      <p:pic>
        <p:nvPicPr>
          <p:cNvPr id="229" name="Google Shape;2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1700" y="682200"/>
            <a:ext cx="5491248" cy="4308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Confusion matrix</a:t>
            </a:r>
            <a:endParaRPr sz="2000"/>
          </a:p>
        </p:txBody>
      </p:sp>
      <p:sp>
        <p:nvSpPr>
          <p:cNvPr id="235" name="Google Shape;235;p35"/>
          <p:cNvSpPr txBox="1"/>
          <p:nvPr/>
        </p:nvSpPr>
        <p:spPr>
          <a:xfrm>
            <a:off x="956700" y="3042925"/>
            <a:ext cx="3298200" cy="20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5E696C"/>
                </a:solidFill>
                <a:latin typeface="Roboto"/>
                <a:ea typeface="Roboto"/>
                <a:cs typeface="Roboto"/>
                <a:sym typeface="Roboto"/>
              </a:rPr>
              <a:t>Accuracy = 1</a:t>
            </a:r>
            <a:endParaRPr sz="1800">
              <a:solidFill>
                <a:srgbClr val="5E696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5E696C"/>
                </a:solidFill>
                <a:latin typeface="Roboto"/>
                <a:ea typeface="Roboto"/>
                <a:cs typeface="Roboto"/>
                <a:sym typeface="Roboto"/>
              </a:rPr>
              <a:t>Precision = 1</a:t>
            </a:r>
            <a:endParaRPr sz="1800">
              <a:solidFill>
                <a:srgbClr val="5E696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96C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5E696C"/>
                </a:solidFill>
                <a:latin typeface="Roboto"/>
                <a:ea typeface="Roboto"/>
                <a:cs typeface="Roboto"/>
                <a:sym typeface="Roboto"/>
              </a:rPr>
              <a:t>Recall =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6" name="Google Shape;236;p35"/>
          <p:cNvPicPr preferRelativeResize="0"/>
          <p:nvPr/>
        </p:nvPicPr>
        <p:blipFill rotWithShape="1">
          <a:blip r:embed="rId3">
            <a:alphaModFix/>
          </a:blip>
          <a:srcRect b="32202" l="21825" r="13790" t="44981"/>
          <a:stretch/>
        </p:blipFill>
        <p:spPr>
          <a:xfrm>
            <a:off x="544450" y="1017800"/>
            <a:ext cx="7283352" cy="155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Random Forest</a:t>
            </a:r>
            <a:endParaRPr/>
          </a:p>
        </p:txBody>
      </p:sp>
      <p:sp>
        <p:nvSpPr>
          <p:cNvPr id="242" name="Google Shape;242;p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</a:t>
            </a:r>
            <a:r>
              <a:rPr lang="en"/>
              <a:t>arge number of individual decision trees that operate as an ensemble.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individual tree in the random forest produces a prediction of a class and the class with the occurs the most from these predictions is our final model’s prediction.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/>
          <p:nvPr/>
        </p:nvSpPr>
        <p:spPr>
          <a:xfrm>
            <a:off x="280800" y="1552125"/>
            <a:ext cx="2678400" cy="16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Confusion matrix: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Accuracy = 0.9825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Precision = 0.9285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Recall = 1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8" name="Google Shape;248;p37"/>
          <p:cNvPicPr preferRelativeResize="0"/>
          <p:nvPr/>
        </p:nvPicPr>
        <p:blipFill rotWithShape="1">
          <a:blip r:embed="rId3">
            <a:alphaModFix/>
          </a:blip>
          <a:srcRect b="14632" l="21510" r="21172" t="33736"/>
          <a:stretch/>
        </p:blipFill>
        <p:spPr>
          <a:xfrm>
            <a:off x="3146600" y="1552125"/>
            <a:ext cx="5997398" cy="3332024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Analysis</a:t>
            </a:r>
            <a:endParaRPr/>
          </a:p>
        </p:txBody>
      </p:sp>
      <p:sp>
        <p:nvSpPr>
          <p:cNvPr id="255" name="Google Shape;255;p38"/>
          <p:cNvSpPr txBox="1"/>
          <p:nvPr>
            <p:ph idx="1" type="body"/>
          </p:nvPr>
        </p:nvSpPr>
        <p:spPr>
          <a:xfrm>
            <a:off x="226450" y="12156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 our case study of detecting cancer, the main aim is to minimize False-Negative rates. Thus, recall is an important parameter to evaluate our models.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Logistic regression has low recall values as compared to others as it faces the potential drawback of inability to solve </a:t>
            </a:r>
            <a:r>
              <a:rPr lang="en"/>
              <a:t>nonlinear</a:t>
            </a:r>
            <a:r>
              <a:rPr lang="en"/>
              <a:t> problems.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Decision trees and Random forests give comparable results. Theoretically, Random forest should give better results than Decision trees. However, in our case, a single decision tree is able to capture the importance of features well.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outcome</a:t>
            </a:r>
            <a:endParaRPr/>
          </a:p>
        </p:txBody>
      </p:sp>
      <p:sp>
        <p:nvSpPr>
          <p:cNvPr id="261" name="Google Shape;261;p3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Applied concepts of correlation and PCA for feature space reduction.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Classifiers like Naive Bayes which is the direct implication of Bayes rule.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Other supervised learning based classifiers such as Logistic regression, Decision trees and Random forests.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Statistical significance of coefficient estimation in logistic regression using the coefficient table and reducing the feature space based on the table.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AutoNum type="arabicPeriod"/>
            </a:pPr>
            <a:r>
              <a:rPr lang="en" sz="14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https://towardsdatascience.com/understanding-random-forest-58381e0602d2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AutoNum type="arabicPeriod"/>
            </a:pPr>
            <a:r>
              <a:rPr lang="en" sz="14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https://towardsdatascience.com/decision-tree-classification-de64fc4d5aac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AutoNum type="arabicPeriod"/>
            </a:pPr>
            <a:r>
              <a:rPr lang="en" sz="14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http://www.sthda.com/english/articles/31-principal-component-methods-in-r-practical-guide/112-pca-principal-component-analysis-essentials/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AutoNum type="arabicPeriod"/>
            </a:pPr>
            <a:r>
              <a:rPr lang="en" sz="14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https://support.minitab.com/en-us/minitab-express/1/help-and-how-to/modeling-statistics/regression/how-to/binary-logistic-regression/interpret-the-results/all-statistics-and-graphs/coefficients/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Acknowledgment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would like to thank Professor Michael Luvalle for his support and guidance throughout the course and this project.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1229875"/>
            <a:ext cx="85206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Breast Cancer Wisconsin (Diagnostic) Dataset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Features are computed from a digitized image of a fine needle aspirate (FNA) of a breast mass.</a:t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7300" y="2513875"/>
            <a:ext cx="4071576" cy="22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>
            <p:ph type="title"/>
          </p:nvPr>
        </p:nvSpPr>
        <p:spPr>
          <a:xfrm>
            <a:off x="2982350" y="1793150"/>
            <a:ext cx="26712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Thank You</a:t>
            </a:r>
            <a:endParaRPr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311700" y="2111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224750" y="1017800"/>
            <a:ext cx="66822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1. radius - mean of distances from center to points on the perimeter 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2. texture - standard deviation of gray scale values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3. perimeter 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4. area 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5. smoothness - Local variation in radius lengths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6. compactness ( = perimeter^2 / area - 1.0) 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7. concavity - Severity of concave portions of the contour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8. concave points - Number of concave portions of the contour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9. symmetry 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10. fractal dimension (precision of measurement)</a:t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</a:rPr>
              <a:t>The mean, standard error and “worst” or largest (mean of the three largest values) of these features were computed for each image, </a:t>
            </a: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</a:rPr>
              <a:t>resulting in 30 features.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</a:rPr>
              <a:t> For instance, field 3 is Mean Radius, field 13 is Radius SE, field 23 is Worst Radius.</a:t>
            </a:r>
            <a:endParaRPr sz="12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3500" y="1094650"/>
            <a:ext cx="1828800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/>
          <p:nvPr/>
        </p:nvSpPr>
        <p:spPr>
          <a:xfrm>
            <a:off x="7003500" y="2913200"/>
            <a:ext cx="1828800" cy="58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Fig: Sample Tumor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6967500" y="968200"/>
            <a:ext cx="1919100" cy="2525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among features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correlation between two features x and y is defined by the following formula:</a:t>
            </a:r>
            <a:endParaRPr sz="2400"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125" y="2571750"/>
            <a:ext cx="3540850" cy="11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588" y="152400"/>
            <a:ext cx="622037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375" y="152400"/>
            <a:ext cx="6210699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Principal Component Analysis (PCA)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Linearly combine the features to get new Principal Components which can describe the data with lesser features.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goal of PCA is to identify directions (or principal components) along which the variation in the data is maximal.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Capture the essence of the data using minimum number of features.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242600" y="0"/>
            <a:ext cx="3074400" cy="10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PCA on 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features</a:t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825"/>
            <a:ext cx="4563927" cy="511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0" l="0" r="0" t="2629"/>
          <a:stretch/>
        </p:blipFill>
        <p:spPr>
          <a:xfrm>
            <a:off x="69150" y="1659750"/>
            <a:ext cx="4744577" cy="135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